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657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119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2706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9334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642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8776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5511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9376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882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590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30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560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9635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864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8346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9292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91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0E426-F67F-4D24-A934-89EAC0E7F140}" type="datetimeFigureOut">
              <a:rPr lang="nl-NL" smtClean="0"/>
              <a:t>25-7-2016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E6C08-6A32-4435-8BD1-2327074572C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9561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‘</a:t>
            </a:r>
            <a:r>
              <a:rPr lang="nl-NL" dirty="0" err="1" smtClean="0"/>
              <a:t>ein</a:t>
            </a:r>
            <a:r>
              <a:rPr lang="nl-NL" dirty="0" smtClean="0"/>
              <a:t>’-</a:t>
            </a:r>
            <a:r>
              <a:rPr lang="nl-NL" dirty="0" err="1" smtClean="0"/>
              <a:t>Gruppe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Welke woorden horen bij deze groep en hoe werkt het?</a:t>
            </a:r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Arial" pitchFamily="34" charset="0"/>
                <a:cs typeface="Arial" pitchFamily="34" charset="0"/>
              </a:rPr>
              <a:t>Welke woorden horen tot de ‘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’-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Gruppe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?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err="1">
                <a:latin typeface="Arial" pitchFamily="34" charset="0"/>
                <a:cs typeface="Arial" pitchFamily="34" charset="0"/>
              </a:rPr>
              <a:t>ein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	een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kein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geen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mein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	mijn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dein- 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	jouw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>
                <a:latin typeface="Arial" pitchFamily="34" charset="0"/>
                <a:cs typeface="Arial" pitchFamily="34" charset="0"/>
              </a:rPr>
              <a:t>sein-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 	zijn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ihr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   	haar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unser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	ons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euer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	jullie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ihr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	hun</a:t>
            </a:r>
            <a:endParaRPr lang="nl-NL" dirty="0">
              <a:latin typeface="Arial" pitchFamily="34" charset="0"/>
              <a:cs typeface="Arial" pitchFamily="34" charset="0"/>
            </a:endParaRPr>
          </a:p>
          <a:p>
            <a:r>
              <a:rPr lang="nl-NL" dirty="0" err="1">
                <a:latin typeface="Arial" pitchFamily="34" charset="0"/>
                <a:cs typeface="Arial" pitchFamily="34" charset="0"/>
              </a:rPr>
              <a:t>Ihr</a:t>
            </a:r>
            <a:r>
              <a:rPr lang="nl-NL" dirty="0">
                <a:latin typeface="Arial" pitchFamily="34" charset="0"/>
                <a:cs typeface="Arial" pitchFamily="34" charset="0"/>
              </a:rPr>
              <a:t>-         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  	uw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schema van de ‘</a:t>
            </a:r>
            <a:r>
              <a:rPr lang="nl-NL" dirty="0" err="1" smtClean="0"/>
              <a:t>ein</a:t>
            </a:r>
            <a:r>
              <a:rPr lang="nl-NL" dirty="0" smtClean="0"/>
              <a:t>’-</a:t>
            </a:r>
            <a:r>
              <a:rPr lang="nl-NL" dirty="0" err="1" smtClean="0"/>
              <a:t>Gruppe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28800"/>
            <a:ext cx="8229600" cy="241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hthoek 4"/>
          <p:cNvSpPr/>
          <p:nvPr/>
        </p:nvSpPr>
        <p:spPr>
          <a:xfrm>
            <a:off x="467544" y="4005064"/>
            <a:ext cx="83529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Bij ieder ander woord uit de ‘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ein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’-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Gruppe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plak je de laatste letter gewoon achter de stam.</a:t>
            </a:r>
          </a:p>
          <a:p>
            <a:endParaRPr lang="nl-NL" dirty="0" smtClean="0">
              <a:latin typeface="Arial" pitchFamily="34" charset="0"/>
              <a:cs typeface="Arial" pitchFamily="34" charset="0"/>
            </a:endParaRPr>
          </a:p>
          <a:p>
            <a:r>
              <a:rPr lang="nl-NL" b="1" dirty="0" smtClean="0">
                <a:latin typeface="Arial" pitchFamily="34" charset="0"/>
                <a:cs typeface="Arial" pitchFamily="34" charset="0"/>
              </a:rPr>
              <a:t>Voorbeeld:</a:t>
            </a:r>
          </a:p>
          <a:p>
            <a:r>
              <a:rPr lang="nl-NL" dirty="0" smtClean="0">
                <a:latin typeface="Arial" pitchFamily="34" charset="0"/>
                <a:cs typeface="Arial" pitchFamily="34" charset="0"/>
              </a:rPr>
              <a:t>sein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kleiner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Mann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(mannelijk, 1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ste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kein</a:t>
            </a:r>
            <a:r>
              <a:rPr lang="nl-NL" b="1" dirty="0" err="1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 Frau (vrouwelijk, 4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  <a:p>
            <a:r>
              <a:rPr lang="nl-NL" dirty="0" err="1" smtClean="0">
                <a:latin typeface="Arial" pitchFamily="34" charset="0"/>
                <a:cs typeface="Arial" pitchFamily="34" charset="0"/>
              </a:rPr>
              <a:t>euer</a:t>
            </a:r>
            <a:r>
              <a:rPr lang="nl-NL" b="1" dirty="0" err="1" smtClean="0">
                <a:latin typeface="Arial" pitchFamily="34" charset="0"/>
                <a:cs typeface="Arial" pitchFamily="34" charset="0"/>
              </a:rPr>
              <a:t>en</a:t>
            </a:r>
            <a:r>
              <a:rPr lang="nl-N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kleinen </a:t>
            </a:r>
            <a:r>
              <a:rPr lang="nl-NL" dirty="0" err="1" smtClean="0">
                <a:latin typeface="Arial" pitchFamily="34" charset="0"/>
                <a:cs typeface="Arial" pitchFamily="34" charset="0"/>
              </a:rPr>
              <a:t>Kindern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(meervoud, 3</a:t>
            </a:r>
            <a:r>
              <a:rPr lang="nl-NL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dirty="0" smtClean="0">
                <a:latin typeface="Arial" pitchFamily="34" charset="0"/>
                <a:cs typeface="Arial" pitchFamily="34" charset="0"/>
              </a:rPr>
              <a:t> naamval)</a:t>
            </a:r>
          </a:p>
        </p:txBody>
      </p:sp>
      <p:sp>
        <p:nvSpPr>
          <p:cNvPr id="6" name="Tekstvak 5"/>
          <p:cNvSpPr txBox="1"/>
          <p:nvPr/>
        </p:nvSpPr>
        <p:spPr>
          <a:xfrm>
            <a:off x="5724128" y="4869160"/>
            <a:ext cx="3168352" cy="132343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>
                <a:latin typeface="Arial" pitchFamily="34" charset="0"/>
                <a:cs typeface="Arial" pitchFamily="34" charset="0"/>
              </a:rPr>
              <a:t>Let goed op bij 2</a:t>
            </a:r>
            <a:r>
              <a:rPr lang="nl-NL" sz="1600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 naamval mannelijk en onzijdig </a:t>
            </a:r>
            <a:r>
              <a:rPr lang="nl-NL" sz="1600" b="1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bij 3</a:t>
            </a:r>
            <a:r>
              <a:rPr lang="nl-NL" sz="1600" baseline="30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 naamval meervoud: hier komt nog een </a:t>
            </a:r>
            <a:r>
              <a:rPr lang="nl-NL" sz="1600" b="1" dirty="0" smtClean="0">
                <a:latin typeface="Arial" pitchFamily="34" charset="0"/>
                <a:cs typeface="Arial" pitchFamily="34" charset="0"/>
              </a:rPr>
              <a:t>extra letter </a:t>
            </a:r>
            <a:r>
              <a:rPr lang="nl-NL" sz="1600" dirty="0" smtClean="0">
                <a:latin typeface="Arial" pitchFamily="34" charset="0"/>
                <a:cs typeface="Arial" pitchFamily="34" charset="0"/>
              </a:rPr>
              <a:t>achter het zelfstandig naamwoord!</a:t>
            </a:r>
            <a:endParaRPr lang="nl-NL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Sleutel (het bijvoeglijk naamwoord)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2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Als je kijkt naar het </a:t>
            </a:r>
            <a:r>
              <a:rPr lang="nl-NL" sz="24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schema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 op de vorige dia, zie je dat er een dikgedrukte sleutel om een aantal vakjes heenloopt. Deze sleutel heeft </a:t>
            </a: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alleen betrekking op </a:t>
            </a: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het bijvoeglijk naamwoord</a:t>
            </a:r>
            <a:r>
              <a:rPr lang="nl-NL" sz="2400" b="1" dirty="0" smtClean="0">
                <a:latin typeface="Arial" pitchFamily="34" charset="0"/>
                <a:cs typeface="Arial" pitchFamily="34" charset="0"/>
              </a:rPr>
              <a:t>! </a:t>
            </a:r>
            <a:r>
              <a:rPr lang="nl-NL" sz="2400" dirty="0" smtClean="0">
                <a:latin typeface="Arial" pitchFamily="34" charset="0"/>
                <a:cs typeface="Arial" pitchFamily="34" charset="0"/>
              </a:rPr>
              <a:t>De regel is: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755576" y="4118789"/>
            <a:ext cx="7848872" cy="273921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2200" dirty="0">
                <a:latin typeface="Arial" pitchFamily="34" charset="0"/>
                <a:cs typeface="Arial" pitchFamily="34" charset="0"/>
              </a:rPr>
              <a:t>Alle bijvoeglijk naamwoorden die in de sleutel vallen, krijgen ‘–en’ achter 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het 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bijvoeglijk 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naamwoord </a:t>
            </a:r>
            <a:r>
              <a:rPr lang="nl-NL" sz="2200" b="1" dirty="0" smtClean="0">
                <a:latin typeface="Arial" pitchFamily="34" charset="0"/>
                <a:cs typeface="Arial" pitchFamily="34" charset="0"/>
              </a:rPr>
              <a:t>(hetzelfde als de ‘der’-</a:t>
            </a:r>
            <a:r>
              <a:rPr lang="nl-NL" sz="2200" b="1" dirty="0" err="1" smtClean="0">
                <a:latin typeface="Arial" pitchFamily="34" charset="0"/>
                <a:cs typeface="Arial" pitchFamily="34" charset="0"/>
              </a:rPr>
              <a:t>Gruppe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!). 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Alle bijvoeglijk naamwoorden die uit de sleutel vallen, krijgen alleen een ‘–e’ achter het bijvoeglijk naamwoord, </a:t>
            </a:r>
            <a:r>
              <a:rPr lang="nl-NL" sz="2200" b="1" dirty="0">
                <a:latin typeface="Arial" pitchFamily="34" charset="0"/>
                <a:cs typeface="Arial" pitchFamily="34" charset="0"/>
              </a:rPr>
              <a:t>behalve 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nl-NL" sz="2200" dirty="0">
              <a:latin typeface="Arial" pitchFamily="34" charset="0"/>
              <a:cs typeface="Arial" pitchFamily="34" charset="0"/>
            </a:endParaRPr>
          </a:p>
          <a:p>
            <a:r>
              <a:rPr lang="nl-NL" sz="2200" dirty="0">
                <a:latin typeface="Arial" pitchFamily="34" charset="0"/>
                <a:cs typeface="Arial" pitchFamily="34" charset="0"/>
              </a:rPr>
              <a:t>Mannelijk 1</a:t>
            </a:r>
            <a:r>
              <a:rPr lang="nl-NL" sz="2200" baseline="30000" dirty="0">
                <a:latin typeface="Arial" pitchFamily="34" charset="0"/>
                <a:cs typeface="Arial" pitchFamily="34" charset="0"/>
              </a:rPr>
              <a:t>ste</a:t>
            </a:r>
            <a:r>
              <a:rPr lang="nl-NL" sz="2200" b="1" baseline="30000" dirty="0">
                <a:latin typeface="Arial" pitchFamily="34" charset="0"/>
                <a:cs typeface="Arial" pitchFamily="34" charset="0"/>
              </a:rPr>
              <a:t>: </a:t>
            </a:r>
            <a:r>
              <a:rPr lang="nl-NL" sz="2200" b="1" baseline="30000" dirty="0" smtClean="0">
                <a:latin typeface="Arial" pitchFamily="34" charset="0"/>
                <a:cs typeface="Arial" pitchFamily="34" charset="0"/>
              </a:rPr>
              <a:t>		‘</a:t>
            </a:r>
            <a:r>
              <a:rPr lang="nl-NL" sz="22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nl-NL" sz="2200" b="1" dirty="0">
                <a:latin typeface="Arial" pitchFamily="34" charset="0"/>
                <a:cs typeface="Arial" pitchFamily="34" charset="0"/>
              </a:rPr>
              <a:t>er’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 achter het bijvoeglijk naamwoord</a:t>
            </a:r>
          </a:p>
          <a:p>
            <a:r>
              <a:rPr lang="nl-NL" sz="2200" dirty="0" smtClean="0">
                <a:latin typeface="Arial" pitchFamily="34" charset="0"/>
                <a:cs typeface="Arial" pitchFamily="34" charset="0"/>
              </a:rPr>
              <a:t>Onzijdig 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1</a:t>
            </a:r>
            <a:r>
              <a:rPr lang="nl-NL" sz="2200" baseline="30000" dirty="0">
                <a:latin typeface="Arial" pitchFamily="34" charset="0"/>
                <a:cs typeface="Arial" pitchFamily="34" charset="0"/>
              </a:rPr>
              <a:t>ste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 en 4</a:t>
            </a:r>
            <a:r>
              <a:rPr lang="nl-NL" sz="2200" baseline="30000" dirty="0">
                <a:latin typeface="Arial" pitchFamily="34" charset="0"/>
                <a:cs typeface="Arial" pitchFamily="34" charset="0"/>
              </a:rPr>
              <a:t>e</a:t>
            </a:r>
            <a:r>
              <a:rPr lang="nl-NL" sz="2200" dirty="0" smtClean="0">
                <a:latin typeface="Arial" pitchFamily="34" charset="0"/>
                <a:cs typeface="Arial" pitchFamily="34" charset="0"/>
              </a:rPr>
              <a:t>:	 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‘</a:t>
            </a:r>
            <a:r>
              <a:rPr lang="nl-NL" sz="2200" b="1" dirty="0">
                <a:latin typeface="Arial" pitchFamily="34" charset="0"/>
                <a:cs typeface="Arial" pitchFamily="34" charset="0"/>
              </a:rPr>
              <a:t>-es’</a:t>
            </a:r>
            <a:r>
              <a:rPr lang="nl-NL" sz="2200" dirty="0">
                <a:latin typeface="Arial" pitchFamily="34" charset="0"/>
                <a:cs typeface="Arial" pitchFamily="34" charset="0"/>
              </a:rPr>
              <a:t>  achter het bijvoeglijk naamwoord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rlijn">
  <a:themeElements>
    <a:clrScheme name="Berlij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j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j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Berlijn</Template>
  <TotalTime>12</TotalTime>
  <Words>167</Words>
  <Application>Microsoft Office PowerPoint</Application>
  <PresentationFormat>Diavoorstelling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Berlijn</vt:lpstr>
      <vt:lpstr>De ‘ein’-Gruppe</vt:lpstr>
      <vt:lpstr>Welke woorden horen tot de ‘ein’-Gruppe?</vt:lpstr>
      <vt:lpstr>Het schema van de ‘ein’-Gruppe</vt:lpstr>
      <vt:lpstr>Sleutel (het bijvoeglijk naamwoord)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‘ein’-Gruppe</dc:title>
  <dc:creator>KMR</dc:creator>
  <cp:lastModifiedBy>Kammen, MMA (Marieke) van der</cp:lastModifiedBy>
  <cp:revision>3</cp:revision>
  <dcterms:created xsi:type="dcterms:W3CDTF">2016-01-07T10:48:22Z</dcterms:created>
  <dcterms:modified xsi:type="dcterms:W3CDTF">2016-07-25T17:12:10Z</dcterms:modified>
</cp:coreProperties>
</file>